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2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08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5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74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09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11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7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01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75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4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19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9360-B64F-46BB-83E0-079811AEBED5}" type="datetimeFigureOut">
              <a:rPr lang="en-GB" smtClean="0"/>
              <a:t>06/07/2015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2C67D-BA55-4383-A1E4-0470FC40A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4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Compartir</a:t>
            </a:r>
            <a:r>
              <a:rPr lang="en-GB" dirty="0" smtClean="0"/>
              <a:t> </a:t>
            </a:r>
            <a:r>
              <a:rPr lang="en-GB" dirty="0" err="1" smtClean="0"/>
              <a:t>objetivos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0040" y="836712"/>
            <a:ext cx="77724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Evaluacion</a:t>
            </a:r>
            <a:r>
              <a:rPr lang="en-GB" dirty="0" smtClean="0"/>
              <a:t> </a:t>
            </a:r>
            <a:r>
              <a:rPr lang="en-GB" dirty="0" err="1" smtClean="0"/>
              <a:t>formativa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4245787" cy="677566"/>
          </a:xfrm>
        </p:spPr>
        <p:txBody>
          <a:bodyPr>
            <a:no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dirty="0" smtClean="0"/>
              <a:t>A </a:t>
            </a:r>
            <a:r>
              <a:rPr lang="en-GB" dirty="0" err="1" smtClean="0"/>
              <a:t>partir</a:t>
            </a:r>
            <a:r>
              <a:rPr lang="en-GB" dirty="0" smtClean="0"/>
              <a:t> de los </a:t>
            </a:r>
            <a:r>
              <a:rPr lang="en-GB" dirty="0" err="1" smtClean="0"/>
              <a:t>criterios</a:t>
            </a:r>
            <a:r>
              <a:rPr lang="en-GB" dirty="0" smtClean="0"/>
              <a:t> de </a:t>
            </a:r>
            <a:r>
              <a:rPr lang="en-GB" dirty="0" err="1" smtClean="0"/>
              <a:t>evaluacion</a:t>
            </a:r>
            <a:r>
              <a:rPr lang="en-GB" dirty="0" smtClean="0"/>
              <a:t>/</a:t>
            </a:r>
            <a:r>
              <a:rPr lang="en-GB" dirty="0" err="1" smtClean="0"/>
              <a:t>calificacion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3429000"/>
            <a:ext cx="4245787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Conocer</a:t>
            </a:r>
            <a:r>
              <a:rPr lang="en-GB" dirty="0" smtClean="0"/>
              <a:t> y </a:t>
            </a:r>
            <a:r>
              <a:rPr lang="en-GB" dirty="0" err="1" smtClean="0"/>
              <a:t>utilizar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variedad</a:t>
            </a:r>
            <a:r>
              <a:rPr lang="en-GB" dirty="0" smtClean="0"/>
              <a:t> de </a:t>
            </a:r>
            <a:r>
              <a:rPr lang="en-GB" dirty="0" err="1" smtClean="0"/>
              <a:t>estructuras</a:t>
            </a:r>
            <a:r>
              <a:rPr lang="en-GB" dirty="0" smtClean="0"/>
              <a:t>, </a:t>
            </a:r>
            <a:r>
              <a:rPr lang="en-GB" dirty="0" err="1" smtClean="0"/>
              <a:t>tiempor</a:t>
            </a:r>
            <a:r>
              <a:rPr lang="en-GB" dirty="0" smtClean="0"/>
              <a:t> y </a:t>
            </a:r>
            <a:r>
              <a:rPr lang="en-GB" dirty="0" err="1" smtClean="0"/>
              <a:t>vocabulario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1354" y="1268760"/>
            <a:ext cx="4247455" cy="677566"/>
          </a:xfrm>
        </p:spPr>
        <p:txBody>
          <a:bodyPr>
            <a:noAutofit/>
          </a:bodyPr>
          <a:lstStyle/>
          <a:p>
            <a:pPr algn="ctr"/>
            <a:r>
              <a:rPr lang="en-GB" dirty="0" smtClean="0"/>
              <a:t>Para </a:t>
            </a:r>
            <a:r>
              <a:rPr lang="en-GB" dirty="0" err="1" smtClean="0"/>
              <a:t>planificar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clase</a:t>
            </a:r>
            <a:endParaRPr lang="en-GB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1354" y="3429000"/>
            <a:ext cx="4247455" cy="223224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Use a variety of vocabulary and sentences to talk about my subjects at </a:t>
            </a:r>
            <a:r>
              <a:rPr lang="en-GB" dirty="0" smtClean="0"/>
              <a:t>school</a:t>
            </a:r>
          </a:p>
          <a:p>
            <a:r>
              <a:rPr lang="en-GB" dirty="0" err="1" smtClean="0"/>
              <a:t>Utilizar</a:t>
            </a:r>
            <a:r>
              <a:rPr lang="en-GB" dirty="0" smtClean="0"/>
              <a:t> </a:t>
            </a:r>
            <a:r>
              <a:rPr lang="en-GB" dirty="0" err="1" smtClean="0"/>
              <a:t>vocabulario</a:t>
            </a:r>
            <a:r>
              <a:rPr lang="en-GB" dirty="0" smtClean="0"/>
              <a:t> y </a:t>
            </a:r>
            <a:r>
              <a:rPr lang="en-GB" dirty="0" err="1" smtClean="0"/>
              <a:t>estructuras</a:t>
            </a:r>
            <a:r>
              <a:rPr lang="en-GB" dirty="0" smtClean="0"/>
              <a:t> </a:t>
            </a:r>
            <a:r>
              <a:rPr lang="en-GB" dirty="0" err="1" smtClean="0"/>
              <a:t>variadas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hablar</a:t>
            </a:r>
            <a:r>
              <a:rPr lang="en-GB" dirty="0" smtClean="0"/>
              <a:t> de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asignaturas</a:t>
            </a:r>
            <a:r>
              <a:rPr lang="en-GB" dirty="0" smtClean="0"/>
              <a:t> en el </a:t>
            </a:r>
            <a:r>
              <a:rPr lang="en-GB" dirty="0" err="1" smtClean="0"/>
              <a:t>colegio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1560" y="116632"/>
            <a:ext cx="77724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Compartir</a:t>
            </a:r>
            <a:r>
              <a:rPr lang="en-GB" dirty="0" smtClean="0"/>
              <a:t> </a:t>
            </a:r>
            <a:r>
              <a:rPr lang="en-GB" dirty="0" err="1" smtClean="0"/>
              <a:t>Objetivos</a:t>
            </a:r>
            <a:endParaRPr lang="en-GB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313183" y="2247378"/>
            <a:ext cx="4245787" cy="677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err="1" smtClean="0">
                <a:solidFill>
                  <a:srgbClr val="FF0000"/>
                </a:solidFill>
              </a:rPr>
              <a:t>Tenlos</a:t>
            </a:r>
            <a:r>
              <a:rPr lang="en-GB" dirty="0" smtClean="0">
                <a:solidFill>
                  <a:srgbClr val="FF0000"/>
                </a:solidFill>
              </a:rPr>
              <a:t> en </a:t>
            </a:r>
            <a:r>
              <a:rPr lang="en-GB" dirty="0" err="1" smtClean="0">
                <a:solidFill>
                  <a:srgbClr val="FF0000"/>
                </a:solidFill>
              </a:rPr>
              <a:t>cuenta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501009" y="2247378"/>
            <a:ext cx="4247455" cy="677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err="1" smtClean="0">
                <a:solidFill>
                  <a:srgbClr val="FF0000"/>
                </a:solidFill>
              </a:rPr>
              <a:t>Transformarlos</a:t>
            </a:r>
            <a:r>
              <a:rPr lang="en-GB" dirty="0" smtClean="0">
                <a:solidFill>
                  <a:srgbClr val="FF0000"/>
                </a:solidFill>
              </a:rPr>
              <a:t> en </a:t>
            </a:r>
            <a:r>
              <a:rPr lang="en-GB" dirty="0" err="1" smtClean="0">
                <a:solidFill>
                  <a:srgbClr val="FF0000"/>
                </a:solidFill>
              </a:rPr>
              <a:t>objetivos</a:t>
            </a:r>
            <a:r>
              <a:rPr lang="en-GB" dirty="0" smtClean="0">
                <a:solidFill>
                  <a:srgbClr val="FF0000"/>
                </a:solidFill>
              </a:rPr>
              <a:t> a </a:t>
            </a:r>
            <a:r>
              <a:rPr lang="en-GB" dirty="0" err="1" smtClean="0">
                <a:solidFill>
                  <a:srgbClr val="FF0000"/>
                </a:solidFill>
              </a:rPr>
              <a:t>compartir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8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5" grpId="0" uiExpand="1" build="p"/>
      <p:bldP spid="6" grpId="0" build="p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572055"/>
            <a:ext cx="3224334" cy="278706"/>
          </a:xfrm>
        </p:spPr>
        <p:txBody>
          <a:bodyPr>
            <a:noAutofit/>
          </a:bodyPr>
          <a:lstStyle/>
          <a:p>
            <a:r>
              <a:rPr lang="en-GB" dirty="0" err="1" smtClean="0"/>
              <a:t>Tarjetas</a:t>
            </a:r>
            <a:r>
              <a:rPr lang="en-GB" dirty="0" smtClean="0"/>
              <a:t> </a:t>
            </a:r>
            <a:r>
              <a:rPr lang="en-GB" dirty="0" err="1" smtClean="0"/>
              <a:t>rojas</a:t>
            </a:r>
            <a:r>
              <a:rPr lang="en-GB" dirty="0" smtClean="0"/>
              <a:t>/</a:t>
            </a:r>
            <a:r>
              <a:rPr lang="en-GB" dirty="0" err="1" smtClean="0"/>
              <a:t>ambar</a:t>
            </a:r>
            <a:r>
              <a:rPr lang="en-GB" dirty="0" smtClean="0"/>
              <a:t>/</a:t>
            </a:r>
            <a:r>
              <a:rPr lang="en-GB" dirty="0" err="1" smtClean="0"/>
              <a:t>verdes</a:t>
            </a:r>
            <a:endParaRPr lang="en-GB" dirty="0"/>
          </a:p>
        </p:txBody>
      </p:sp>
      <p:pic>
        <p:nvPicPr>
          <p:cNvPr id="1026" name="Picture 2" descr="http://neverstoplearninghub.files.wordpress.com/2013/11/student-resources-2-e13856289895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3080">
            <a:off x="455504" y="497068"/>
            <a:ext cx="2082723" cy="156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11560" y="188640"/>
            <a:ext cx="77724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err="1" smtClean="0"/>
              <a:t>Compartir</a:t>
            </a:r>
            <a:r>
              <a:rPr lang="en-GB" sz="4000" dirty="0" smtClean="0"/>
              <a:t> </a:t>
            </a:r>
            <a:r>
              <a:rPr lang="en-GB" sz="4000" dirty="0" err="1" smtClean="0"/>
              <a:t>Objetivos</a:t>
            </a:r>
            <a:endParaRPr lang="en-GB" sz="40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779912" y="2964951"/>
            <a:ext cx="1872208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Tarjetas</a:t>
            </a:r>
            <a:r>
              <a:rPr lang="en-GB" dirty="0" smtClean="0"/>
              <a:t> A </a:t>
            </a:r>
            <a:r>
              <a:rPr lang="en-GB" dirty="0" smtClean="0"/>
              <a:t>B C </a:t>
            </a:r>
            <a:r>
              <a:rPr lang="en-GB" dirty="0" smtClean="0"/>
              <a:t>D</a:t>
            </a:r>
            <a:endParaRPr lang="en-GB" dirty="0"/>
          </a:p>
        </p:txBody>
      </p:sp>
      <p:pic>
        <p:nvPicPr>
          <p:cNvPr id="1028" name="Picture 4" descr="http://cdn2.r1n.co.uk/img/resources/2012/01/03/12/12-01-45-8970359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80728"/>
            <a:ext cx="142875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Image result for post-it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0593">
            <a:off x="6563059" y="95171"/>
            <a:ext cx="227238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5496" y="3212976"/>
            <a:ext cx="3816424" cy="15029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- </a:t>
            </a:r>
            <a:r>
              <a:rPr lang="en-GB" sz="1600" dirty="0" err="1" smtClean="0">
                <a:ea typeface="Calibri"/>
                <a:cs typeface="Times New Roman"/>
              </a:rPr>
              <a:t>Sinonimos</a:t>
            </a:r>
            <a:endParaRPr lang="en-GB" sz="1600" dirty="0" smtClean="0">
              <a:ea typeface="Calibri"/>
              <a:cs typeface="Times New Roman"/>
            </a:endParaRPr>
          </a:p>
          <a:p>
            <a:pPr>
              <a:lnSpc>
                <a:spcPts val="2000"/>
              </a:lnSpc>
              <a:spcAft>
                <a:spcPts val="1000"/>
              </a:spcAft>
            </a:pPr>
            <a:r>
              <a:rPr lang="en-GB" sz="1600" dirty="0" smtClean="0">
                <a:ea typeface="Calibri"/>
                <a:cs typeface="Times New Roman"/>
              </a:rPr>
              <a:t>- 2/3/4/5/6 </a:t>
            </a:r>
            <a:r>
              <a:rPr lang="en-GB" sz="1600" dirty="0" err="1" smtClean="0">
                <a:ea typeface="Calibri"/>
                <a:cs typeface="Times New Roman"/>
              </a:rPr>
              <a:t>tipos</a:t>
            </a:r>
            <a:r>
              <a:rPr lang="en-GB" sz="1600" dirty="0" smtClean="0">
                <a:ea typeface="Calibri"/>
                <a:cs typeface="Times New Roman"/>
              </a:rPr>
              <a:t> </a:t>
            </a:r>
            <a:r>
              <a:rPr lang="en-GB" sz="1600" dirty="0" err="1" smtClean="0">
                <a:ea typeface="Calibri"/>
                <a:cs typeface="Times New Roman"/>
              </a:rPr>
              <a:t>diferentes</a:t>
            </a:r>
            <a:r>
              <a:rPr lang="en-GB" sz="1600" dirty="0" smtClean="0">
                <a:ea typeface="Calibri"/>
                <a:cs typeface="Times New Roman"/>
              </a:rPr>
              <a:t> de </a:t>
            </a:r>
            <a:r>
              <a:rPr lang="en-GB" sz="1600" dirty="0" err="1" smtClean="0">
                <a:ea typeface="Calibri"/>
                <a:cs typeface="Times New Roman"/>
              </a:rPr>
              <a:t>oraciones</a:t>
            </a:r>
            <a:endParaRPr lang="en-GB" sz="1600" dirty="0" smtClean="0">
              <a:ea typeface="Calibri"/>
              <a:cs typeface="Times New Roman"/>
            </a:endParaRPr>
          </a:p>
          <a:p>
            <a:pPr>
              <a:lnSpc>
                <a:spcPts val="2000"/>
              </a:lnSpc>
              <a:spcAft>
                <a:spcPts val="1000"/>
              </a:spcAft>
            </a:pPr>
            <a:r>
              <a:rPr lang="en-GB" sz="1600" dirty="0" smtClean="0">
                <a:ea typeface="Calibri"/>
                <a:cs typeface="Times New Roman"/>
              </a:rPr>
              <a:t>- </a:t>
            </a:r>
            <a:r>
              <a:rPr lang="en-GB" sz="1600" dirty="0" err="1" smtClean="0">
                <a:ea typeface="Calibri"/>
                <a:cs typeface="Times New Roman"/>
              </a:rPr>
              <a:t>Informacion</a:t>
            </a:r>
            <a:r>
              <a:rPr lang="en-GB" sz="1600" dirty="0" smtClean="0">
                <a:ea typeface="Calibri"/>
                <a:cs typeface="Times New Roman"/>
              </a:rPr>
              <a:t> </a:t>
            </a:r>
            <a:r>
              <a:rPr lang="en-GB" sz="1600" dirty="0" err="1" smtClean="0">
                <a:ea typeface="Calibri"/>
                <a:cs typeface="Times New Roman"/>
              </a:rPr>
              <a:t>clara</a:t>
            </a:r>
            <a:endParaRPr lang="en-GB" sz="1600" dirty="0">
              <a:ea typeface="Calibri"/>
              <a:cs typeface="Times New Roman"/>
            </a:endParaRPr>
          </a:p>
          <a:p>
            <a:pPr>
              <a:lnSpc>
                <a:spcPts val="2000"/>
              </a:lnSpc>
              <a:spcAft>
                <a:spcPts val="1000"/>
              </a:spcAft>
            </a:pPr>
            <a:r>
              <a:rPr lang="en-GB" sz="1600" dirty="0" smtClean="0">
                <a:ea typeface="Calibri"/>
                <a:cs typeface="Times New Roman"/>
              </a:rPr>
              <a:t>- </a:t>
            </a:r>
            <a:r>
              <a:rPr lang="en-GB" sz="1600" dirty="0" err="1">
                <a:ea typeface="Calibri"/>
                <a:cs typeface="Times New Roman"/>
              </a:rPr>
              <a:t>O</a:t>
            </a:r>
            <a:r>
              <a:rPr lang="en-GB" sz="1600" dirty="0" err="1" smtClean="0">
                <a:ea typeface="Calibri"/>
                <a:cs typeface="Times New Roman"/>
              </a:rPr>
              <a:t>rganizada</a:t>
            </a:r>
            <a:endParaRPr lang="en-GB" sz="1600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5496" y="4418175"/>
            <a:ext cx="3600400" cy="7389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err="1" smtClean="0"/>
              <a:t>Comprobar</a:t>
            </a:r>
            <a:r>
              <a:rPr lang="en-GB" sz="1600" dirty="0" smtClean="0"/>
              <a:t> los </a:t>
            </a:r>
            <a:r>
              <a:rPr lang="en-GB" sz="1600" dirty="0" err="1" smtClean="0"/>
              <a:t>criterios</a:t>
            </a:r>
            <a:r>
              <a:rPr lang="en-GB" sz="1600" dirty="0" smtClean="0"/>
              <a:t> de </a:t>
            </a:r>
            <a:r>
              <a:rPr lang="en-GB" sz="1600" dirty="0" err="1" smtClean="0"/>
              <a:t>evaluacion</a:t>
            </a:r>
            <a:endParaRPr lang="en-GB" sz="16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 rot="20136851">
            <a:off x="3734843" y="3620467"/>
            <a:ext cx="2574284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¿</a:t>
            </a:r>
            <a:r>
              <a:rPr lang="en-GB" sz="1800" dirty="0" err="1" smtClean="0">
                <a:solidFill>
                  <a:schemeClr val="accent6">
                    <a:lumMod val="75000"/>
                  </a:schemeClr>
                </a:solidFill>
              </a:rPr>
              <a:t>Evaluacion</a:t>
            </a: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GB" sz="1800" dirty="0" err="1" smtClean="0">
                <a:solidFill>
                  <a:schemeClr val="accent6">
                    <a:lumMod val="75000"/>
                  </a:schemeClr>
                </a:solidFill>
              </a:rPr>
              <a:t>iguales</a:t>
            </a: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 rot="20102852">
            <a:off x="3718557" y="3988451"/>
            <a:ext cx="2574284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err="1" smtClean="0">
                <a:solidFill>
                  <a:schemeClr val="accent6">
                    <a:lumMod val="75000"/>
                  </a:schemeClr>
                </a:solidFill>
              </a:rPr>
              <a:t>Autoevaluacion</a:t>
            </a: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20079842">
            <a:off x="3690881" y="4702283"/>
            <a:ext cx="2905433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¿</a:t>
            </a:r>
            <a:r>
              <a:rPr lang="en-GB" sz="1800" dirty="0" err="1" smtClean="0">
                <a:solidFill>
                  <a:schemeClr val="accent6">
                    <a:lumMod val="75000"/>
                  </a:schemeClr>
                </a:solidFill>
              </a:rPr>
              <a:t>Evaluacion</a:t>
            </a: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 verbal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GB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¿A </a:t>
            </a:r>
            <a:r>
              <a:rPr lang="en-GB" sz="1600" dirty="0" err="1" smtClean="0">
                <a:solidFill>
                  <a:schemeClr val="accent6">
                    <a:lumMod val="75000"/>
                  </a:schemeClr>
                </a:solidFill>
              </a:rPr>
              <a:t>traves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GB" sz="1600" dirty="0" err="1" smtClean="0">
                <a:solidFill>
                  <a:schemeClr val="accent6">
                    <a:lumMod val="75000"/>
                  </a:schemeClr>
                </a:solidFill>
              </a:rPr>
              <a:t>una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6">
                    <a:lumMod val="75000"/>
                  </a:schemeClr>
                </a:solidFill>
              </a:rPr>
              <a:t>prueba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6">
                    <a:lumMod val="75000"/>
                  </a:schemeClr>
                </a:solidFill>
              </a:rPr>
              <a:t>rapida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5311" y="2060848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/>
          <p:cNvSpPr txBox="1">
            <a:spLocks/>
          </p:cNvSpPr>
          <p:nvPr/>
        </p:nvSpPr>
        <p:spPr>
          <a:xfrm>
            <a:off x="6245310" y="4053654"/>
            <a:ext cx="2486025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Mini </a:t>
            </a:r>
            <a:r>
              <a:rPr lang="en-GB" sz="2400" dirty="0" err="1" smtClean="0"/>
              <a:t>pizarras</a:t>
            </a:r>
            <a:endParaRPr lang="en-GB" sz="24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04248" y="1484784"/>
            <a:ext cx="1368152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Post - its</a:t>
            </a:r>
            <a:endParaRPr lang="en-GB" sz="2400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752822" y="5462016"/>
            <a:ext cx="1989390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-¿</a:t>
            </a:r>
            <a:r>
              <a:rPr lang="en-GB" sz="2400" dirty="0" err="1" smtClean="0"/>
              <a:t>Preguntas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752822" y="5740722"/>
            <a:ext cx="1989390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0" dirty="0" smtClean="0">
                <a:solidFill>
                  <a:srgbClr val="7030A0"/>
                </a:solidFill>
              </a:rPr>
              <a:t>¿</a:t>
            </a:r>
            <a:r>
              <a:rPr lang="en-GB" b="0" dirty="0" err="1" smtClean="0">
                <a:solidFill>
                  <a:srgbClr val="7030A0"/>
                </a:solidFill>
              </a:rPr>
              <a:t>Cuales</a:t>
            </a:r>
            <a:r>
              <a:rPr lang="en-GB" b="0" dirty="0" smtClean="0">
                <a:solidFill>
                  <a:srgbClr val="7030A0"/>
                </a:solidFill>
              </a:rPr>
              <a:t>?</a:t>
            </a:r>
            <a:endParaRPr lang="en-GB" b="0" dirty="0">
              <a:solidFill>
                <a:srgbClr val="7030A0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41001" y="6008896"/>
            <a:ext cx="1989390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0" dirty="0" smtClean="0">
                <a:solidFill>
                  <a:srgbClr val="7030A0"/>
                </a:solidFill>
              </a:rPr>
              <a:t>¿</a:t>
            </a:r>
            <a:r>
              <a:rPr lang="en-GB" sz="1400" b="0" dirty="0" smtClean="0">
                <a:solidFill>
                  <a:srgbClr val="7030A0"/>
                </a:solidFill>
              </a:rPr>
              <a:t> </a:t>
            </a:r>
            <a:r>
              <a:rPr lang="en-GB" sz="1800" b="0" dirty="0" err="1">
                <a:solidFill>
                  <a:srgbClr val="7030A0"/>
                </a:solidFill>
              </a:rPr>
              <a:t>N</a:t>
            </a:r>
            <a:r>
              <a:rPr lang="en-GB" sz="1800" b="0" dirty="0" err="1" smtClean="0">
                <a:solidFill>
                  <a:srgbClr val="7030A0"/>
                </a:solidFill>
              </a:rPr>
              <a:t>ivel</a:t>
            </a:r>
            <a:r>
              <a:rPr lang="en-GB" sz="1800" b="0" dirty="0" smtClean="0">
                <a:solidFill>
                  <a:srgbClr val="7030A0"/>
                </a:solidFill>
              </a:rPr>
              <a:t> </a:t>
            </a:r>
            <a:r>
              <a:rPr lang="en-GB" sz="1800" b="0" dirty="0" err="1" smtClean="0">
                <a:solidFill>
                  <a:srgbClr val="7030A0"/>
                </a:solidFill>
              </a:rPr>
              <a:t>cognitivo</a:t>
            </a:r>
            <a:r>
              <a:rPr lang="en-GB" sz="2400" b="0" dirty="0" smtClean="0">
                <a:solidFill>
                  <a:srgbClr val="7030A0"/>
                </a:solidFill>
              </a:rPr>
              <a:t>?</a:t>
            </a:r>
            <a:endParaRPr lang="en-GB" sz="2400" b="0" dirty="0">
              <a:solidFill>
                <a:srgbClr val="7030A0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755576" y="6318646"/>
            <a:ext cx="1989390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0" dirty="0" smtClean="0">
                <a:solidFill>
                  <a:srgbClr val="7030A0"/>
                </a:solidFill>
              </a:rPr>
              <a:t>¿</a:t>
            </a:r>
            <a:r>
              <a:rPr lang="en-GB" b="0" dirty="0" smtClean="0">
                <a:solidFill>
                  <a:srgbClr val="7030A0"/>
                </a:solidFill>
              </a:rPr>
              <a:t>Manos </a:t>
            </a:r>
            <a:r>
              <a:rPr lang="en-GB" b="0" dirty="0" err="1" smtClean="0">
                <a:solidFill>
                  <a:srgbClr val="7030A0"/>
                </a:solidFill>
              </a:rPr>
              <a:t>abajo</a:t>
            </a:r>
            <a:r>
              <a:rPr lang="en-GB" sz="2400" b="0" dirty="0" smtClean="0">
                <a:solidFill>
                  <a:srgbClr val="7030A0"/>
                </a:solidFill>
              </a:rPr>
              <a:t>?</a:t>
            </a:r>
            <a:endParaRPr lang="en-GB" sz="2400" b="0" dirty="0">
              <a:solidFill>
                <a:srgbClr val="7030A0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738450" y="6606678"/>
            <a:ext cx="3257486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0" dirty="0" smtClean="0">
                <a:solidFill>
                  <a:srgbClr val="7030A0"/>
                </a:solidFill>
              </a:rPr>
              <a:t>¿</a:t>
            </a:r>
            <a:r>
              <a:rPr lang="en-GB" b="0" dirty="0" err="1" smtClean="0">
                <a:solidFill>
                  <a:srgbClr val="7030A0"/>
                </a:solidFill>
              </a:rPr>
              <a:t>Pensar</a:t>
            </a:r>
            <a:r>
              <a:rPr lang="en-GB" b="0" dirty="0" smtClean="0">
                <a:solidFill>
                  <a:srgbClr val="7030A0"/>
                </a:solidFill>
              </a:rPr>
              <a:t>/ </a:t>
            </a:r>
            <a:r>
              <a:rPr lang="en-GB" b="0" dirty="0" err="1" smtClean="0">
                <a:solidFill>
                  <a:srgbClr val="7030A0"/>
                </a:solidFill>
              </a:rPr>
              <a:t>esperar</a:t>
            </a:r>
            <a:r>
              <a:rPr lang="en-GB" b="0" dirty="0" smtClean="0">
                <a:solidFill>
                  <a:srgbClr val="7030A0"/>
                </a:solidFill>
              </a:rPr>
              <a:t> </a:t>
            </a:r>
            <a:r>
              <a:rPr lang="en-GB" b="0" dirty="0" smtClean="0">
                <a:solidFill>
                  <a:srgbClr val="7030A0"/>
                </a:solidFill>
              </a:rPr>
              <a:t>/ </a:t>
            </a:r>
            <a:r>
              <a:rPr lang="en-GB" b="0" dirty="0" err="1" smtClean="0">
                <a:solidFill>
                  <a:srgbClr val="7030A0"/>
                </a:solidFill>
              </a:rPr>
              <a:t>hablar</a:t>
            </a:r>
            <a:r>
              <a:rPr lang="en-GB" sz="2400" b="0" dirty="0" smtClean="0">
                <a:solidFill>
                  <a:srgbClr val="7030A0"/>
                </a:solidFill>
              </a:rPr>
              <a:t>?</a:t>
            </a:r>
            <a:endParaRPr lang="en-GB" sz="2400" b="0" dirty="0">
              <a:solidFill>
                <a:srgbClr val="7030A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724128" y="4869160"/>
            <a:ext cx="3323754" cy="1944216"/>
            <a:chOff x="467543" y="332656"/>
            <a:chExt cx="4104457" cy="2736304"/>
          </a:xfrm>
        </p:grpSpPr>
        <p:sp>
          <p:nvSpPr>
            <p:cNvPr id="30" name="Rounded Rectangle 29"/>
            <p:cNvSpPr/>
            <p:nvPr/>
          </p:nvSpPr>
          <p:spPr>
            <a:xfrm>
              <a:off x="467544" y="332656"/>
              <a:ext cx="4104456" cy="273630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7543" y="476672"/>
              <a:ext cx="4101900" cy="19492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u="sng" dirty="0" err="1" smtClean="0"/>
                <a:t>Mis</a:t>
              </a:r>
              <a:r>
                <a:rPr lang="en-GB" sz="1200" b="1" u="sng" dirty="0" smtClean="0"/>
                <a:t> </a:t>
              </a:r>
              <a:r>
                <a:rPr lang="en-GB" sz="1200" b="1" u="sng" dirty="0" err="1" smtClean="0"/>
                <a:t>resultados</a:t>
              </a:r>
              <a:r>
                <a:rPr lang="en-GB" sz="1200" b="1" u="sng" dirty="0" smtClean="0"/>
                <a:t>:</a:t>
              </a:r>
              <a:endParaRPr lang="en-GB" sz="1200" b="1" u="sng" dirty="0" smtClean="0"/>
            </a:p>
            <a:p>
              <a:r>
                <a:rPr lang="en-GB" sz="1200" dirty="0" smtClean="0"/>
                <a:t>		    1    2    3    4    5    6</a:t>
              </a:r>
            </a:p>
            <a:p>
              <a:r>
                <a:rPr lang="en-GB" sz="1200" dirty="0" err="1" smtClean="0"/>
                <a:t>Hablar</a:t>
              </a:r>
              <a:endParaRPr lang="en-GB" sz="1200" dirty="0" smtClean="0"/>
            </a:p>
            <a:p>
              <a:r>
                <a:rPr lang="en-GB" sz="1200" dirty="0" err="1" smtClean="0"/>
                <a:t>Escuchar</a:t>
              </a:r>
              <a:endParaRPr lang="en-GB" sz="1200" dirty="0" smtClean="0"/>
            </a:p>
            <a:p>
              <a:r>
                <a:rPr lang="en-GB" sz="1200" dirty="0" smtClean="0"/>
                <a:t>Leer</a:t>
              </a:r>
              <a:endParaRPr lang="en-GB" sz="1200" dirty="0" smtClean="0"/>
            </a:p>
            <a:p>
              <a:r>
                <a:rPr lang="en-GB" sz="1200" dirty="0" err="1" smtClean="0"/>
                <a:t>Escribir</a:t>
              </a:r>
              <a:endParaRPr lang="en-GB" sz="1200" dirty="0" smtClean="0"/>
            </a:p>
            <a:p>
              <a:r>
                <a:rPr lang="en-GB" sz="1200" dirty="0" smtClean="0"/>
                <a:t>En general</a:t>
              </a:r>
              <a:endParaRPr lang="en-GB" sz="1200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519772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843808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167844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491880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806298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130334" y="1124744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19772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843808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167844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491880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3806298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130334" y="1412776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519772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843808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167844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3491880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806298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4130334" y="1700808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2527635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851671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3175707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499743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814161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4138197" y="1988840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519772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843808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3167844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3491880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806298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130334" y="2261141"/>
              <a:ext cx="324036" cy="28803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3567" y="2636913"/>
              <a:ext cx="3140212" cy="389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 err="1" smtClean="0"/>
                <a:t>Objetivo</a:t>
              </a:r>
              <a:r>
                <a:rPr lang="en-GB" sz="1200" b="1" dirty="0" smtClean="0"/>
                <a:t> global  del </a:t>
              </a:r>
              <a:r>
                <a:rPr lang="en-GB" sz="1200" b="1" dirty="0" err="1" smtClean="0"/>
                <a:t>curso</a:t>
              </a:r>
              <a:r>
                <a:rPr lang="en-GB" sz="1200" dirty="0" smtClean="0"/>
                <a:t>_________</a:t>
              </a:r>
              <a:endParaRPr lang="en-GB" sz="1200" dirty="0"/>
            </a:p>
          </p:txBody>
        </p:sp>
      </p:grpSp>
      <p:sp>
        <p:nvSpPr>
          <p:cNvPr id="63" name="Title 1"/>
          <p:cNvSpPr txBox="1">
            <a:spLocks/>
          </p:cNvSpPr>
          <p:nvPr/>
        </p:nvSpPr>
        <p:spPr>
          <a:xfrm>
            <a:off x="6095554" y="4662462"/>
            <a:ext cx="2871575" cy="2787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Pegatinas</a:t>
            </a:r>
            <a:r>
              <a:rPr lang="en-GB" dirty="0" smtClean="0"/>
              <a:t> de </a:t>
            </a:r>
            <a:r>
              <a:rPr lang="en-GB" dirty="0" err="1" smtClean="0"/>
              <a:t>evaluacion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85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4" grpId="0" animBg="1"/>
      <p:bldP spid="18" grpId="0"/>
      <p:bldP spid="19" grpId="0"/>
      <p:bldP spid="20" grpId="0"/>
      <p:bldP spid="21" grpId="0"/>
      <p:bldP spid="23" grpId="0"/>
      <p:bldP spid="11" grpId="0"/>
      <p:bldP spid="24" grpId="0"/>
      <p:bldP spid="25" grpId="0"/>
      <p:bldP spid="26" grpId="0"/>
      <p:bldP spid="27" grpId="0"/>
      <p:bldP spid="28" grpId="0"/>
      <p:bldP spid="6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146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Compartir objetivos</vt:lpstr>
      <vt:lpstr>PowerPoint Presentation</vt:lpstr>
      <vt:lpstr>Tarjetas rojas/ambar/verdes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Objectives</dc:title>
  <dc:creator>William Brooks</dc:creator>
  <cp:lastModifiedBy>UCCGuestTeach</cp:lastModifiedBy>
  <cp:revision>11</cp:revision>
  <dcterms:created xsi:type="dcterms:W3CDTF">2015-02-22T17:56:30Z</dcterms:created>
  <dcterms:modified xsi:type="dcterms:W3CDTF">2015-07-06T11:20:42Z</dcterms:modified>
</cp:coreProperties>
</file>